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1029" r:id="rId4"/>
    <p:sldId id="971" r:id="rId5"/>
    <p:sldId id="783" r:id="rId6"/>
    <p:sldId id="1004" r:id="rId7"/>
    <p:sldId id="1005" r:id="rId8"/>
    <p:sldId id="1006" r:id="rId9"/>
    <p:sldId id="1028" r:id="rId10"/>
    <p:sldId id="999" r:id="rId11"/>
    <p:sldId id="1002" r:id="rId12"/>
    <p:sldId id="1003" r:id="rId13"/>
    <p:sldId id="1030" r:id="rId14"/>
    <p:sldId id="1031" r:id="rId15"/>
    <p:sldId id="1032" r:id="rId16"/>
    <p:sldId id="1033" r:id="rId17"/>
    <p:sldId id="1034" r:id="rId18"/>
    <p:sldId id="1035" r:id="rId19"/>
    <p:sldId id="1036" r:id="rId20"/>
    <p:sldId id="1037" r:id="rId21"/>
    <p:sldId id="1038" r:id="rId22"/>
    <p:sldId id="1039" r:id="rId23"/>
    <p:sldId id="1041" r:id="rId24"/>
    <p:sldId id="1059" r:id="rId25"/>
    <p:sldId id="1060" r:id="rId26"/>
    <p:sldId id="1061" r:id="rId27"/>
    <p:sldId id="1062" r:id="rId28"/>
    <p:sldId id="1063" r:id="rId29"/>
    <p:sldId id="1042" r:id="rId30"/>
    <p:sldId id="1043" r:id="rId31"/>
    <p:sldId id="1044" r:id="rId32"/>
    <p:sldId id="1045" r:id="rId33"/>
    <p:sldId id="1046" r:id="rId34"/>
    <p:sldId id="1047" r:id="rId35"/>
    <p:sldId id="1048" r:id="rId36"/>
    <p:sldId id="1049" r:id="rId37"/>
    <p:sldId id="1050" r:id="rId38"/>
    <p:sldId id="1051" r:id="rId39"/>
    <p:sldId id="1052" r:id="rId40"/>
    <p:sldId id="1053" r:id="rId41"/>
    <p:sldId id="1054" r:id="rId42"/>
    <p:sldId id="1055" r:id="rId43"/>
    <p:sldId id="1056" r:id="rId44"/>
    <p:sldId id="1057" r:id="rId45"/>
    <p:sldId id="1058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/>
    <p:restoredTop sz="86420"/>
  </p:normalViewPr>
  <p:slideViewPr>
    <p:cSldViewPr>
      <p:cViewPr varScale="1">
        <p:scale>
          <a:sx n="96" d="100"/>
          <a:sy n="96" d="100"/>
        </p:scale>
        <p:origin x="9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0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AE5715-1AE8-4748-9DF9-BA14F7FCB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A6740-FE42-FB4A-B0DB-95454EDA9C3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1B1196-7925-5A42-8341-33D2F8A01C1D}" type="datetimeFigureOut">
              <a:rPr lang="en-US" altLang="en-US"/>
              <a:pPr>
                <a:defRPr/>
              </a:pPr>
              <a:t>4/27/20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DAB68A-2C49-384F-88CC-082C29C4B8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C3CC37-57D8-7149-A10C-5D18C32F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A4A9E-FEEF-834D-9E76-4CDDD68745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A74C-595A-3149-823A-1B7657AD5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0F60C5-46F9-EA48-B260-F5BADD865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14BEE1BF-D891-5E42-9630-546A1BDB9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5D3486-6139-9344-BAA1-D75DAC2A1C12}" type="slidenum">
              <a:rPr lang="en-US" altLang="en-US" sz="1200">
                <a:latin typeface="Calibri" panose="020F0502020204030204" pitchFamily="34" charset="0"/>
              </a:rPr>
              <a:pPr/>
              <a:t>14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26A0D32-D72E-A547-984F-6F6C7000E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140D436-A8DA-CD47-AEFB-F198F96BD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590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15205939-C783-1F48-92D3-D540BAE7A7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D4B6E4-9C80-E740-9A39-1C7C804D7CEF}" type="slidenum">
              <a:rPr lang="en-US" altLang="en-US" sz="1200">
                <a:latin typeface="Calibri" panose="020F0502020204030204" pitchFamily="34" charset="0"/>
              </a:rPr>
              <a:pPr/>
              <a:t>32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0CDE2642-A022-5F4A-B2FE-8341A3CE611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ABCE628-697E-F145-B341-872F3007C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38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B68E1A1D-D9AE-3242-8DDC-7A6E7E84A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F746CE-914A-CE4F-B695-EF2B0FCA115D}" type="slidenum">
              <a:rPr lang="en-US" altLang="en-US" sz="1200">
                <a:latin typeface="Calibri" panose="020F0502020204030204" pitchFamily="34" charset="0"/>
              </a:rPr>
              <a:pPr/>
              <a:t>35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5767210E-DB6F-9E45-81A3-185AA43BDC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7B699C6-E7A9-9B45-BAE6-6B14B7526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581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A10CC05E-879C-2F48-B227-C0416EAA00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FF6DE0-FC76-1145-8106-4C774A369453}" type="slidenum">
              <a:rPr lang="en-US" altLang="en-US" sz="1200">
                <a:latin typeface="Calibri" panose="020F0502020204030204" pitchFamily="34" charset="0"/>
              </a:rPr>
              <a:pPr/>
              <a:t>36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1D21D16C-A959-0E49-A337-E9B3F3F057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C800A79-5AC8-3B44-8978-93E2C115D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672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59C82DF4-D030-3F4B-B2DA-86A8066D6A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579F4B-5D16-FA40-BDE1-0AE7B9D42DDF}" type="slidenum">
              <a:rPr lang="en-US" altLang="en-US" sz="1200">
                <a:latin typeface="Calibri" panose="020F0502020204030204" pitchFamily="34" charset="0"/>
              </a:rPr>
              <a:pPr/>
              <a:t>37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4574B1A-7028-EE41-AF25-FD61F06EE4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08479AB-7285-5846-BDE0-B55C45AB8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953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E5C71859-78A9-7549-A43B-DBA64C65F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F03DC7-699F-A94B-A4F3-7967B6B6BF43}" type="slidenum">
              <a:rPr lang="en-US" altLang="en-US" sz="1200">
                <a:latin typeface="Calibri" panose="020F0502020204030204" pitchFamily="34" charset="0"/>
              </a:rPr>
              <a:pPr/>
              <a:t>38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BF032BF8-0146-7046-841F-C4F7B31FBD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250D6F5-6678-0A4E-AD17-79FEFC496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04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E004D290-CE2D-D243-8E38-3E1C74F402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08D464-320E-1E4A-BEC7-B8EECBE42A8D}" type="slidenum">
              <a:rPr lang="en-US" altLang="en-US" sz="1200">
                <a:latin typeface="Calibri" panose="020F0502020204030204" pitchFamily="34" charset="0"/>
              </a:rPr>
              <a:pPr/>
              <a:t>41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15D77D3A-6365-0044-85D6-7F2AF2ABF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CEE5125-E8CD-6142-9352-9B509CB4B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251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4A8A8D91-2ADF-A440-9D5B-19360EF426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B19C9D-4CA4-C342-A850-6704705D5FCF}" type="slidenum">
              <a:rPr lang="en-US" altLang="en-US" sz="1200">
                <a:latin typeface="Calibri" panose="020F0502020204030204" pitchFamily="34" charset="0"/>
              </a:rPr>
              <a:pPr/>
              <a:t>45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7DB71FA-6484-364C-BC3D-D658057ED9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8B01E19-B13F-234C-B282-9BE7A3282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92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C16919CE-612E-0F46-BB72-68974CD8D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4DBD83-A552-8E49-9850-5D774E9ADD00}" type="slidenum">
              <a:rPr lang="en-US" altLang="en-US" sz="1200">
                <a:latin typeface="Calibri" panose="020F0502020204030204" pitchFamily="34" charset="0"/>
              </a:rPr>
              <a:pPr/>
              <a:t>15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474ABD3-39ED-D243-84FF-A55FB2628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3896362-FE60-D845-B4EB-00448BB77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908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541F79E5-0ACF-0D49-81C8-CD0125BF7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091021-AEC6-5446-B07F-F2DC368EF452}" type="slidenum">
              <a:rPr lang="en-US" altLang="en-US" sz="1200">
                <a:latin typeface="Calibri" panose="020F0502020204030204" pitchFamily="34" charset="0"/>
              </a:rPr>
              <a:pPr/>
              <a:t>19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BA4D4FA-0DD8-B441-A815-EB3EFCB753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188EA43-54B8-DB42-91CC-2BB42A722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99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45535E71-5979-5640-A962-1E512886A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3D84BC-91DF-BC4F-9DE7-287E5B8CA840}" type="slidenum">
              <a:rPr lang="en-US" altLang="en-US" sz="1200">
                <a:latin typeface="Calibri" panose="020F0502020204030204" pitchFamily="34" charset="0"/>
              </a:rPr>
              <a:pPr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6F8FFFB-7EB1-A34D-A9BD-0B50F83FDC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5C18A03-8A85-0441-A305-B78806783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90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901BAF5B-D19C-0842-BF39-3BFF71276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C4CCCCA-C533-F442-9C5F-E934249DAF82}" type="slidenum">
              <a:rPr lang="en-US" altLang="en-US" sz="1200">
                <a:latin typeface="Calibri" panose="020F0502020204030204" pitchFamily="34" charset="0"/>
              </a:rPr>
              <a:pPr/>
              <a:t>21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4A55961-B74C-684B-ABC5-8E37695C4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9F4E61B-97F4-724D-BB2C-94AD711AB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527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A0880E4C-AEFA-8C47-8CDF-F6596CA71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816487-89E3-8B45-9D1F-D434B1C33B03}" type="slidenum">
              <a:rPr lang="en-US" altLang="en-US" sz="1200">
                <a:latin typeface="Calibri" panose="020F0502020204030204" pitchFamily="34" charset="0"/>
              </a:rPr>
              <a:pPr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5D46C36-62E0-0048-ABAF-39E2BE2BA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2F2CFB0-27E3-FE4E-8CC8-87D74F603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53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901EE108-9C8A-7C4E-9258-6F3058976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3A64E0-9212-A74E-A608-C7D80164CCF8}" type="slidenum">
              <a:rPr lang="en-US" altLang="en-US" sz="1200">
                <a:latin typeface="Calibri" panose="020F0502020204030204" pitchFamily="34" charset="0"/>
              </a:rPr>
              <a:pPr/>
              <a:t>26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B01C1D6-833A-8B40-B1A2-0343393459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35933B7-E584-C74C-8690-798DF3874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800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94015237-7432-3C46-A0E1-A546297CB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AF2B1F-C51E-894A-8FF4-EECE1EF0A8CE}" type="slidenum">
              <a:rPr lang="en-US" altLang="en-US" sz="1200">
                <a:latin typeface="Calibri" panose="020F0502020204030204" pitchFamily="34" charset="0"/>
              </a:rPr>
              <a:pPr/>
              <a:t>27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04ADF734-6B98-0545-BA7F-DA9584F088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80A2B97-B083-CD46-A14E-4E5E2A8F9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544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313552C8-6574-E347-8DF4-B40870B42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7A288C-A4D8-2C49-8875-3726297FE1F5}" type="slidenum">
              <a:rPr lang="en-US" altLang="en-US" sz="1200">
                <a:latin typeface="Calibri" panose="020F0502020204030204" pitchFamily="34" charset="0"/>
              </a:rPr>
              <a:pPr/>
              <a:t>28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C37AE7C5-A46E-4246-B6A1-B91C7B052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4C31813-61BC-E141-947B-ADF4DEE8C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54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C07A4-1DE2-094F-9BED-BDCAEE05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840C-C634-2D43-90F6-CED785014D08}" type="datetimeFigureOut">
              <a:rPr lang="en-US" altLang="en-US"/>
              <a:pPr>
                <a:defRPr/>
              </a:pPr>
              <a:t>4/27/20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46FD5-D5C0-E14C-9C92-32C9F8E9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CB49-A9F8-7848-8BFF-368728EC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DBC2-2409-4841-95D4-8A47036EF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97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737E-B3F7-5C43-8B64-54A315D69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F0EEC-7A9F-E749-B4FF-F3351CD252EB}" type="datetimeFigureOut">
              <a:rPr lang="en-US" altLang="en-US"/>
              <a:pPr>
                <a:defRPr/>
              </a:pPr>
              <a:t>4/27/20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C8B0C-3B62-344B-9D71-0F77DC4F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79726-F4F7-3043-BC23-7A8A05CA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D501-4FC1-834E-A164-ADF147F2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86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BC9F3-DFBD-3F4D-B951-ADCC4FE37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AC76-9B42-434F-B926-79E89343BE91}" type="datetimeFigureOut">
              <a:rPr lang="en-US" altLang="en-US"/>
              <a:pPr>
                <a:defRPr/>
              </a:pPr>
              <a:t>4/27/20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EAB64-7674-704F-971B-819E8636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C55C9-CC67-FC48-A10F-582FE5B7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0B6D-296F-B346-8AB6-0FDB6BB3E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65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CA860-B724-F94A-BC9B-DDDD660A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41DC-951F-E344-8E75-1C169E1695E9}" type="datetimeFigureOut">
              <a:rPr lang="en-US" altLang="en-US"/>
              <a:pPr>
                <a:defRPr/>
              </a:pPr>
              <a:t>4/27/20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D7A64-4FE9-4042-92AF-449C68C0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AB7B7-6A7A-6C4C-889F-C94EDCF9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7531-3176-6348-BFBB-B277B81C4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35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BE43-C4F6-7B40-B5CD-75996B0D0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C8B0-64D3-A242-8C5C-EDE514BF2F47}" type="datetimeFigureOut">
              <a:rPr lang="en-US" altLang="en-US"/>
              <a:pPr>
                <a:defRPr/>
              </a:pPr>
              <a:t>4/27/20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B16B-6AB2-D747-8BF7-7F54C12B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60643-A109-4C4B-A1BE-6D98D160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3F63-344B-BB43-A7DE-EE8D33C58C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20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EDE66F-76DB-A54D-B182-47625F18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8E19-B5C6-8446-87F6-D0DEE9065CEA}" type="datetimeFigureOut">
              <a:rPr lang="en-US" altLang="en-US"/>
              <a:pPr>
                <a:defRPr/>
              </a:pPr>
              <a:t>4/27/20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4DDE66-C3FB-0B41-901B-95C22127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728A7-4978-8041-AF94-8F0A9014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3C28-6129-E941-8875-5C400172C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30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105B2B-3A7E-CE4C-8DDC-4B7EF9F8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796F-E9E0-C641-955D-6700E07BF360}" type="datetimeFigureOut">
              <a:rPr lang="en-US" altLang="en-US"/>
              <a:pPr>
                <a:defRPr/>
              </a:pPr>
              <a:t>4/27/20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8079AB-0C82-A544-AA61-79F7DE7F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1C87A5-9CE3-0045-A16D-731FC1A5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7C54-538D-2B4B-907D-E7B4F8C99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518738-9EF1-D04A-B75D-2D90CAB8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C65E-8586-A048-A9BA-99D70D97930C}" type="datetimeFigureOut">
              <a:rPr lang="en-US" altLang="en-US"/>
              <a:pPr>
                <a:defRPr/>
              </a:pPr>
              <a:t>4/27/20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F75871-A5C5-BF40-9B28-7F57251A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4C8D63-B805-C149-9BCA-7489427E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53C2-FF23-0C40-B290-E13254C45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3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33EC7-1F43-1D43-8737-20D5ACC5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6F97-213B-0B40-A3C5-DF12928C4999}" type="datetimeFigureOut">
              <a:rPr lang="en-US" altLang="en-US"/>
              <a:pPr>
                <a:defRPr/>
              </a:pPr>
              <a:t>4/27/20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8BA84A6-E05C-134A-96C9-BF5F2750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C65BF0-C146-FA4D-83B0-CA6929AF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138C-539D-0D41-88D8-7974FDC64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41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8F02DB-8380-7240-9F32-3F621A9D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EC49D-584C-4A4E-A25E-004B4D4652DC}" type="datetimeFigureOut">
              <a:rPr lang="en-US" altLang="en-US"/>
              <a:pPr>
                <a:defRPr/>
              </a:pPr>
              <a:t>4/27/20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359FF2-EC70-3342-B37C-541E355C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330BB5-03B8-EE45-97B5-C8611991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5B8AF-7BA2-AB4C-B845-214F65A0B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8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EA4F73-F6B0-BE4A-9355-5F1D48B47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EF1E-EDA5-8945-A33D-956AE5C7D99E}" type="datetimeFigureOut">
              <a:rPr lang="en-US" altLang="en-US"/>
              <a:pPr>
                <a:defRPr/>
              </a:pPr>
              <a:t>4/27/20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0CADDD-0B9E-5C49-A46D-89139EE8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B51339-BD23-994A-ADBB-2D180102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ED26-BF65-C449-BBC3-63FB56310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29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782956A-4403-D442-BDEC-D4DF12B571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A38DB2-CBBA-124A-A6B9-543674B18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BBD95-6973-E043-B14F-9D82CCDB5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6CA991-812B-5D46-A1FC-BDD1E53549DC}" type="datetimeFigureOut">
              <a:rPr lang="en-US" altLang="en-US"/>
              <a:pPr>
                <a:defRPr/>
              </a:pPr>
              <a:t>4/27/20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0851D-B154-424B-A9AC-89D752B60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BBEF1-F955-1D47-BFAB-61630347A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9A3AE3-50FE-3640-A49C-4D152049A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unm.edu/~mpachman/Antibodies%2520Project/TurqouiseAntibody-Structure.jpg&amp;imgrefurl=http://www.unm.edu/~mpachman/Antibodies%2520Project/structure.htm&amp;usg=__1868DmyPvwsdq6L-U4aXS4Y5Ehw=&amp;h=285&amp;w=256&amp;sz=48&amp;hl=en&amp;start=6&amp;zoom=1&amp;tbnid=nigPE5jIbQxl_M:&amp;tbnh=115&amp;tbnw=103&amp;ei=ef9TTs-LGMyisQLJ-JSlBw&amp;prev=/search?q=antibody&amp;hl=en&amp;gbv=2&amp;tbm=isch&amp;itbs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s.bbcollab.com/guest/7f526f619a424a1691e0f86bc1bca65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9171-0439-B240-8B3D-7560E5DA4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j-ea"/>
                <a:cs typeface="+mj-cs"/>
              </a:rPr>
              <a:t>Immunology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Biol 465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Minot State University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Spring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4B78B-B13B-E540-9BBB-54E29E8B3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MWF 9-9:50 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Lab Tuesdays 9am-noon</a:t>
            </a:r>
          </a:p>
        </p:txBody>
      </p:sp>
      <p:pic>
        <p:nvPicPr>
          <p:cNvPr id="14339" name="Picture 2" descr="BiologyColorlogo">
            <a:extLst>
              <a:ext uri="{FF2B5EF4-FFF2-40B4-BE49-F238E27FC236}">
                <a16:creationId xmlns:a16="http://schemas.microsoft.com/office/drawing/2014/main" id="{33753B48-CD23-BD45-B171-C8855F0A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862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>
            <a:hlinkClick r:id="rId3"/>
            <a:extLst>
              <a:ext uri="{FF2B5EF4-FFF2-40B4-BE49-F238E27FC236}">
                <a16:creationId xmlns:a16="http://schemas.microsoft.com/office/drawing/2014/main" id="{2D4AED79-FDF2-1744-B371-58F97E483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7913"/>
            <a:ext cx="12192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>
            <a:hlinkClick r:id="rId3"/>
            <a:extLst>
              <a:ext uri="{FF2B5EF4-FFF2-40B4-BE49-F238E27FC236}">
                <a16:creationId xmlns:a16="http://schemas.microsoft.com/office/drawing/2014/main" id="{86117344-FA26-8C41-8CAE-444DED6F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2192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B0C84EF-E876-5542-8586-E86AC90A7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(See figure in chapter 9)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2569F45-094E-B84F-AF9B-796DBAC05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CTLA-4 binds to B7 costimulatory molecules with ~20X higher affinity than CD28.  </a:t>
            </a:r>
          </a:p>
          <a:p>
            <a:endParaRPr lang="en-US" altLang="en-US"/>
          </a:p>
          <a:p>
            <a:r>
              <a:rPr lang="en-US" altLang="en-US"/>
              <a:t>When CTLA-4 binds B7 an inhibitory signal is sent to the T-cell-–to NOT respond to the antigen being presented. </a:t>
            </a:r>
          </a:p>
        </p:txBody>
      </p:sp>
    </p:spTree>
    <p:extLst>
      <p:ext uri="{BB962C8B-B14F-4D97-AF65-F5344CB8AC3E}">
        <p14:creationId xmlns:p14="http://schemas.microsoft.com/office/powerpoint/2010/main" val="268390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607CE8D-0885-D845-868C-BC1D54BE2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DB790FE2-6F21-3F45-A2B6-B881220C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altLang="en-US" dirty="0"/>
              <a:t>Tumor</a:t>
            </a:r>
            <a:r>
              <a:rPr lang="ja-JP" altLang="en-US"/>
              <a:t>’</a:t>
            </a:r>
            <a:r>
              <a:rPr lang="en-US" altLang="ja-JP" dirty="0"/>
              <a:t>s are especially good at modulating the expression of these inhibitory signals to T-cells.  </a:t>
            </a:r>
          </a:p>
          <a:p>
            <a:r>
              <a:rPr lang="en-US" altLang="en-US" dirty="0"/>
              <a:t>Scientists have learned that the T-cell response to cancer antigens is severely limited by molecules like CTLA-4 and </a:t>
            </a:r>
            <a:r>
              <a:rPr lang="en-US" altLang="en-US" dirty="0">
                <a:highlight>
                  <a:srgbClr val="FFFF00"/>
                </a:highlight>
              </a:rPr>
              <a:t>PD1ligand</a:t>
            </a:r>
          </a:p>
          <a:p>
            <a:endParaRPr lang="en-US" altLang="en-US" dirty="0"/>
          </a:p>
          <a:p>
            <a:r>
              <a:rPr lang="en-US" altLang="en-US" dirty="0"/>
              <a:t>Some of the most successful therapies for some types of cancer focus on this T-cell down regulation.</a:t>
            </a:r>
          </a:p>
        </p:txBody>
      </p:sp>
    </p:spTree>
    <p:extLst>
      <p:ext uri="{BB962C8B-B14F-4D97-AF65-F5344CB8AC3E}">
        <p14:creationId xmlns:p14="http://schemas.microsoft.com/office/powerpoint/2010/main" val="179789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F8502CC-1CA4-1F45-9649-3E1CE870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Checkpoint blockade therapies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A53D0907-CEEC-7149-8945-A5ED60826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Ipilimubab---monoclonal anti-CTL-4 antibody.</a:t>
            </a:r>
          </a:p>
          <a:p>
            <a:endParaRPr lang="en-US" altLang="en-US"/>
          </a:p>
          <a:p>
            <a:r>
              <a:rPr lang="en-US" altLang="en-US"/>
              <a:t>Nivolumab---monoclonal anti PD1 antibody</a:t>
            </a:r>
          </a:p>
          <a:p>
            <a:endParaRPr lang="en-US" altLang="en-US"/>
          </a:p>
          <a:p>
            <a:r>
              <a:rPr lang="en-US" altLang="en-US"/>
              <a:t>Durvolumab—monoclonal anti PD1L antibody</a:t>
            </a:r>
          </a:p>
          <a:p>
            <a:endParaRPr lang="en-US" altLang="en-US"/>
          </a:p>
          <a:p>
            <a:r>
              <a:rPr lang="en-US" altLang="en-US"/>
              <a:t>*other similar drugs exist…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7651" name="Picture 2" descr="page5image2968">
            <a:extLst>
              <a:ext uri="{FF2B5EF4-FFF2-40B4-BE49-F238E27FC236}">
                <a16:creationId xmlns:a16="http://schemas.microsoft.com/office/drawing/2014/main" id="{67636703-A9CE-424B-9B71-20919B005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3050"/>
            <a:ext cx="5994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page5image9728">
            <a:extLst>
              <a:ext uri="{FF2B5EF4-FFF2-40B4-BE49-F238E27FC236}">
                <a16:creationId xmlns:a16="http://schemas.microsoft.com/office/drawing/2014/main" id="{23F957C2-6D53-B649-BC23-E6D4D725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59944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1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E910A429-EA22-104A-9DCA-DF58165C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Moving on! 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78A0E6F6-46C9-6349-9CA5-EA0D87C3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Humoral immune response—Chapter 10:</a:t>
            </a:r>
          </a:p>
          <a:p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Activation of B-cells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Secretion of antibodies—Ultimately something in the blood (one of the </a:t>
            </a:r>
            <a:r>
              <a:rPr lang="en-US" altLang="en-US" i="1"/>
              <a:t>humors</a:t>
            </a:r>
            <a:r>
              <a:rPr lang="en-US" altLang="en-US"/>
              <a:t> of the body) elicits an effect upon a pathogen.</a:t>
            </a:r>
          </a:p>
        </p:txBody>
      </p:sp>
    </p:spTree>
    <p:extLst>
      <p:ext uri="{BB962C8B-B14F-4D97-AF65-F5344CB8AC3E}">
        <p14:creationId xmlns:p14="http://schemas.microsoft.com/office/powerpoint/2010/main" val="218296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igure_10_02">
            <a:extLst>
              <a:ext uri="{FF2B5EF4-FFF2-40B4-BE49-F238E27FC236}">
                <a16:creationId xmlns:a16="http://schemas.microsoft.com/office/drawing/2014/main" id="{6CF6C8F4-BDE3-C644-817A-1511E9AB6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79400"/>
            <a:ext cx="3608388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B537BE-3E52-4346-A196-883FBEE4D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475" y="4114800"/>
            <a:ext cx="4343400" cy="2286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id="{D37C44A1-74C8-C74D-A0AB-E93C36210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524000"/>
            <a:ext cx="3124200" cy="64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u="sng"/>
              <a:t>Signal 1 </a:t>
            </a:r>
            <a:r>
              <a:rPr lang="en-US" altLang="en-US" sz="1800"/>
              <a:t>sent through binding of free antigen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312519E8-6E09-4848-A1DD-7D6D8D890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2895600"/>
            <a:ext cx="3124200" cy="2586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u="sng"/>
              <a:t>Signal 2 </a:t>
            </a:r>
            <a:r>
              <a:rPr lang="en-US" altLang="en-US" sz="1800"/>
              <a:t>sent through binding of peptide from antigen to T-cell TCR and CD4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AND</a:t>
            </a:r>
          </a:p>
          <a:p>
            <a:pPr eaLnBrk="1" hangingPunct="1"/>
            <a:endParaRPr lang="en-US" altLang="en-US" sz="1800"/>
          </a:p>
          <a:p>
            <a:pPr eaLnBrk="1" hangingPunct="1"/>
            <a:r>
              <a:rPr lang="en-US" altLang="en-US" sz="1800"/>
              <a:t>Simultaneous binding of CD40 to CD40 ligand.</a:t>
            </a:r>
          </a:p>
        </p:txBody>
      </p:sp>
      <p:sp>
        <p:nvSpPr>
          <p:cNvPr id="21509" name="TextBox 2">
            <a:extLst>
              <a:ext uri="{FF2B5EF4-FFF2-40B4-BE49-F238E27FC236}">
                <a16:creationId xmlns:a16="http://schemas.microsoft.com/office/drawing/2014/main" id="{3747287A-DC90-C644-BF3E-D1D82BAA4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2514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Multiple signals! </a:t>
            </a:r>
          </a:p>
        </p:txBody>
      </p:sp>
    </p:spTree>
    <p:extLst>
      <p:ext uri="{BB962C8B-B14F-4D97-AF65-F5344CB8AC3E}">
        <p14:creationId xmlns:p14="http://schemas.microsoft.com/office/powerpoint/2010/main" val="382831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igure_10_01">
            <a:extLst>
              <a:ext uri="{FF2B5EF4-FFF2-40B4-BE49-F238E27FC236}">
                <a16:creationId xmlns:a16="http://schemas.microsoft.com/office/drawing/2014/main" id="{188D72FC-7A57-0245-9EC9-D4EF5413B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79400"/>
            <a:ext cx="4649788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495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F3498B6-78AA-3044-B6CF-3F9F9598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9A0D2B8E-8AAA-EA4B-99CF-4116A031F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000"/>
              <a:t>When B-cells, which have previously bound free antigen are activated by TH cell, we know that both the B- and the T-cell have recognized the same pathogen.</a:t>
            </a:r>
          </a:p>
          <a:p>
            <a:pPr>
              <a:lnSpc>
                <a:spcPct val="90000"/>
              </a:lnSpc>
            </a:pPr>
            <a:endParaRPr lang="en-US" altLang="en-US" sz="3000"/>
          </a:p>
          <a:p>
            <a:pPr>
              <a:lnSpc>
                <a:spcPct val="90000"/>
              </a:lnSpc>
            </a:pPr>
            <a:r>
              <a:rPr lang="en-US" altLang="en-US" sz="3000"/>
              <a:t>In other words the random joining of gene segments which formed one cell</a:t>
            </a:r>
            <a:r>
              <a:rPr lang="ja-JP" altLang="en-US" sz="3000"/>
              <a:t>’</a:t>
            </a:r>
            <a:r>
              <a:rPr lang="en-US" altLang="ja-JP" sz="3000"/>
              <a:t>s BCR and the other cell</a:t>
            </a:r>
            <a:r>
              <a:rPr lang="ja-JP" altLang="en-US" sz="3000"/>
              <a:t>’</a:t>
            </a:r>
            <a:r>
              <a:rPr lang="en-US" altLang="ja-JP" sz="3000"/>
              <a:t>s TCR, happened to create antigen receptors which match the same pathogen.  Cool!</a:t>
            </a: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197915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86418B6-891B-C142-8458-12820B34B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8D23C193-A0D8-8748-B167-E8B6B0B2E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is known as </a:t>
            </a:r>
            <a:r>
              <a:rPr lang="en-US" altLang="en-US" b="1" i="1"/>
              <a:t>linked recognition.</a:t>
            </a:r>
          </a:p>
          <a:p>
            <a:endParaRPr lang="en-US" altLang="en-US" b="1" i="1"/>
          </a:p>
          <a:p>
            <a:r>
              <a:rPr lang="en-US" altLang="en-US"/>
              <a:t>Now we call the T-cell that helps the B-cell, the B-cell</a:t>
            </a:r>
            <a:r>
              <a:rPr lang="ja-JP" altLang="en-US"/>
              <a:t>’</a:t>
            </a:r>
            <a:r>
              <a:rPr lang="en-US" altLang="ja-JP"/>
              <a:t>s </a:t>
            </a:r>
            <a:r>
              <a:rPr lang="en-US" altLang="ja-JP" b="1" i="1"/>
              <a:t>cognate T-cell</a:t>
            </a:r>
            <a:r>
              <a:rPr lang="en-US" altLang="ja-JP"/>
              <a:t>, since it recognized the same antigen.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080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534A334-6FF8-8848-8CED-4DA19D89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50A4A1FD-962B-6448-B5EA-B04EADF64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So…in linked recognition, the B-cell and the T-cell must recognize something from the same pathogen, but it is usually a different component of the pathogen.</a:t>
            </a:r>
          </a:p>
          <a:p>
            <a:endParaRPr lang="en-US" altLang="en-US"/>
          </a:p>
          <a:p>
            <a:r>
              <a:rPr lang="en-US" altLang="en-US"/>
              <a:t>In other words, the </a:t>
            </a:r>
            <a:r>
              <a:rPr lang="en-US" altLang="en-US" b="1" i="1"/>
              <a:t>epitope</a:t>
            </a:r>
            <a:r>
              <a:rPr lang="en-US" altLang="en-US"/>
              <a:t> of the BCR and the TCR are usually different.</a:t>
            </a:r>
          </a:p>
        </p:txBody>
      </p:sp>
    </p:spTree>
    <p:extLst>
      <p:ext uri="{BB962C8B-B14F-4D97-AF65-F5344CB8AC3E}">
        <p14:creationId xmlns:p14="http://schemas.microsoft.com/office/powerpoint/2010/main" val="272164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igure_10_04_01">
            <a:extLst>
              <a:ext uri="{FF2B5EF4-FFF2-40B4-BE49-F238E27FC236}">
                <a16:creationId xmlns:a16="http://schemas.microsoft.com/office/drawing/2014/main" id="{7E954254-59F6-2041-9FB6-CEC7B9E92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04800"/>
            <a:ext cx="7307263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53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7817-EDD6-3E45-A0D6-BE93A81C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Lecture 32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For April 27</a:t>
            </a:r>
            <a:r>
              <a:rPr lang="en-US" baseline="30000" dirty="0">
                <a:ea typeface="+mj-ea"/>
                <a:cs typeface="+mj-cs"/>
              </a:rPr>
              <a:t>th</a:t>
            </a:r>
            <a:r>
              <a:rPr lang="en-US" dirty="0">
                <a:ea typeface="+mj-ea"/>
                <a:cs typeface="+mj-cs"/>
              </a:rPr>
              <a:t>  , 2020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8095B7F9-66BD-5542-B1FD-05D0DB5E9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384"/>
            <a:ext cx="8229600" cy="5457615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Announcement-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Quiz 5 ---Grading now. I’m sorry not done.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Lab 7—par1—linked now.  Lab tomorrow.  ELISA assay.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BB meeting 9 am. </a:t>
            </a: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https://us.bbcollab.com/guest/7f526f619a424a1691e0f86bc1bca654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igure_10_04_02">
            <a:extLst>
              <a:ext uri="{FF2B5EF4-FFF2-40B4-BE49-F238E27FC236}">
                <a16:creationId xmlns:a16="http://schemas.microsoft.com/office/drawing/2014/main" id="{37E8EB74-8C55-964E-99EF-17218A1D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79400"/>
            <a:ext cx="4143375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878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igure_10_04_03">
            <a:extLst>
              <a:ext uri="{FF2B5EF4-FFF2-40B4-BE49-F238E27FC236}">
                <a16:creationId xmlns:a16="http://schemas.microsoft.com/office/drawing/2014/main" id="{7489CCDD-51B9-C44B-A2F0-DD974E90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79400"/>
            <a:ext cx="4143375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38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igure_10_04_04">
            <a:extLst>
              <a:ext uri="{FF2B5EF4-FFF2-40B4-BE49-F238E27FC236}">
                <a16:creationId xmlns:a16="http://schemas.microsoft.com/office/drawing/2014/main" id="{50668170-5CDD-2748-A458-3BC7B08D8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79400"/>
            <a:ext cx="4143375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193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135B812-F03E-404E-AEF5-28A2F183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92D84CAD-5076-5C4C-BCD1-1A5B0C5A6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 sure to review the application of this</a:t>
            </a:r>
            <a:r>
              <a:rPr lang="is-IS" altLang="en-US"/>
              <a:t>…the linking of a protein antigen to an unrelated antigen in a vaccine.</a:t>
            </a:r>
          </a:p>
          <a:p>
            <a:endParaRPr lang="is-IS" altLang="en-US"/>
          </a:p>
          <a:p>
            <a:r>
              <a:rPr lang="is-IS" altLang="en-US"/>
              <a:t>“adjuvant” technology.</a:t>
            </a:r>
            <a:endParaRPr lang="en-US" altLang="en-US"/>
          </a:p>
        </p:txBody>
      </p:sp>
      <p:pic>
        <p:nvPicPr>
          <p:cNvPr id="4" name="Picture 2" descr="figure_10_05_01">
            <a:extLst>
              <a:ext uri="{FF2B5EF4-FFF2-40B4-BE49-F238E27FC236}">
                <a16:creationId xmlns:a16="http://schemas.microsoft.com/office/drawing/2014/main" id="{400FD108-63ED-B24F-8965-11D1EA28C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22700"/>
            <a:ext cx="3233738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328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D05ADF4A-7350-9546-964C-E93C2057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Applying scientific discovery…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4793CA02-B327-824F-A1A6-7B076544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</a:t>
            </a:r>
            <a:r>
              <a:rPr lang="ja-JP" altLang="en-US"/>
              <a:t>’</a:t>
            </a:r>
            <a:r>
              <a:rPr lang="en-US" altLang="ja-JP"/>
              <a:t>ve been able to tweak the system of TH cell activation of B-cells in vaccination design.</a:t>
            </a:r>
          </a:p>
          <a:p>
            <a:endParaRPr lang="en-US" altLang="en-US"/>
          </a:p>
          <a:p>
            <a:r>
              <a:rPr lang="en-US" altLang="en-US"/>
              <a:t>To elicit a strong B-cell response against a pathogen, the antigen of interest may be linked to a protein (not normally part of the pathogen).</a:t>
            </a:r>
          </a:p>
        </p:txBody>
      </p:sp>
    </p:spTree>
    <p:extLst>
      <p:ext uri="{BB962C8B-B14F-4D97-AF65-F5344CB8AC3E}">
        <p14:creationId xmlns:p14="http://schemas.microsoft.com/office/powerpoint/2010/main" val="2308598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50D5B0E5-4FDC-EB43-AD9B-083867457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A2F488E0-E67D-CB4F-90C1-C9E7451F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protein component might be part of a pathogen that the person was previously vaccinated against, or something known to elicit a strong T-cell response.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In the end, the new composite antigen tricks the person</a:t>
            </a:r>
            <a:r>
              <a:rPr lang="ja-JP" altLang="en-US"/>
              <a:t>’</a:t>
            </a:r>
            <a:r>
              <a:rPr lang="en-US" altLang="ja-JP"/>
              <a:t>s T-cells into helping B-cells that have recognized the non-protein antigen.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56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figure_10_05_01">
            <a:extLst>
              <a:ext uri="{FF2B5EF4-FFF2-40B4-BE49-F238E27FC236}">
                <a16:creationId xmlns:a16="http://schemas.microsoft.com/office/drawing/2014/main" id="{F27550CF-5BAA-E147-99AA-5E0DE9AD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17500"/>
            <a:ext cx="7386638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803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figure_10_05_02">
            <a:extLst>
              <a:ext uri="{FF2B5EF4-FFF2-40B4-BE49-F238E27FC236}">
                <a16:creationId xmlns:a16="http://schemas.microsoft.com/office/drawing/2014/main" id="{CCF4A86C-59F3-D14F-BDA7-E7DC3C91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79400"/>
            <a:ext cx="4143375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341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igure_10_05_04">
            <a:extLst>
              <a:ext uri="{FF2B5EF4-FFF2-40B4-BE49-F238E27FC236}">
                <a16:creationId xmlns:a16="http://schemas.microsoft.com/office/drawing/2014/main" id="{09950439-950C-EA4F-BB8B-6C21B0BC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79400"/>
            <a:ext cx="4143375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651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7BCC6037-5DC1-8B4C-A362-93FA710E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E3868940-BBDD-5C48-A1E4-C0E9D14BD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Where is all of this helping/activation taking place?</a:t>
            </a:r>
          </a:p>
          <a:p>
            <a:endParaRPr lang="en-US" altLang="en-US"/>
          </a:p>
          <a:p>
            <a:r>
              <a:rPr lang="en-US" altLang="en-US"/>
              <a:t>In a peripheral lymphoid organ.  We can finally understand the organization of the lymph node!   </a:t>
            </a:r>
          </a:p>
        </p:txBody>
      </p:sp>
    </p:spTree>
    <p:extLst>
      <p:ext uri="{BB962C8B-B14F-4D97-AF65-F5344CB8AC3E}">
        <p14:creationId xmlns:p14="http://schemas.microsoft.com/office/powerpoint/2010/main" val="45854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9E08-DEA5-5A45-8380-A06304EA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Reminder…2 weeks from today.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4EEF-9379-554B-A08A-74EDBE402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Final exam---Monday May  11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 Final exam 8-9:50 am.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Quiz 6 will be incorporated into the final exam.  The final exam will be partially new material and partially cumulative.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dirty="0"/>
              <a:t>The majority of points for the final exam will come from one question related to an immune response from beginning to end.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81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1D2642F9-A362-3649-AD37-E160BE14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3600"/>
            </a:br>
            <a:r>
              <a:rPr lang="en-US" altLang="en-US" sz="3600"/>
              <a:t>B and T-cells are located in adjacent compartments</a:t>
            </a:r>
            <a:br>
              <a:rPr lang="en-US" altLang="en-US" sz="3600"/>
            </a:br>
            <a:endParaRPr lang="en-US" altLang="en-US" sz="3600"/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8D3416F1-CBC3-EE4F-82D9-16EC85CE7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Picture 2" descr="figure 1-18 part 1 of 2">
            <a:extLst>
              <a:ext uri="{FF2B5EF4-FFF2-40B4-BE49-F238E27FC236}">
                <a16:creationId xmlns:a16="http://schemas.microsoft.com/office/drawing/2014/main" id="{4F6BA0FD-5AC7-3349-8A5E-F9463EFA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16825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131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4D2E0C6D-F220-2749-872A-BB45C337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BD188-07A2-9B40-BCD7-67A1196A7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Within the B-cell-containing follicles, B-cells that have bound their cognate antigen, migrate to the border between the two areas.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Likewise, activated T-cells migrate toward the B-cell areas.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They encounter each other at the border.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18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10_07">
            <a:extLst>
              <a:ext uri="{FF2B5EF4-FFF2-40B4-BE49-F238E27FC236}">
                <a16:creationId xmlns:a16="http://schemas.microsoft.com/office/drawing/2014/main" id="{24221567-E361-294E-AB86-E0EA53840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01800"/>
            <a:ext cx="8531225" cy="34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10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AA866F75-6D6F-754B-A93D-46B9D542A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DC622-6280-EA44-AA41-A2201E775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The restricted regions for B and T-cells increases the likelihood that a B-cell and its cognate T-cell will meet up.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Once activated the B-cell forms a </a:t>
            </a:r>
            <a:r>
              <a:rPr lang="en-US" b="1" i="1" dirty="0"/>
              <a:t>primary focus </a:t>
            </a:r>
            <a:r>
              <a:rPr lang="en-US" dirty="0"/>
              <a:t>(the collection of expanding clones)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B-cells are called</a:t>
            </a:r>
            <a:r>
              <a:rPr lang="en-US" b="1" i="1" dirty="0"/>
              <a:t> </a:t>
            </a:r>
            <a:r>
              <a:rPr lang="en-US" b="1" i="1" dirty="0" err="1"/>
              <a:t>plasmablasts</a:t>
            </a:r>
            <a:r>
              <a:rPr lang="en-US" b="1" i="1" dirty="0"/>
              <a:t> </a:t>
            </a:r>
            <a:r>
              <a:rPr lang="en-US" dirty="0"/>
              <a:t>at this point. (young plasma cells)</a:t>
            </a:r>
          </a:p>
        </p:txBody>
      </p:sp>
    </p:spTree>
    <p:extLst>
      <p:ext uri="{BB962C8B-B14F-4D97-AF65-F5344CB8AC3E}">
        <p14:creationId xmlns:p14="http://schemas.microsoft.com/office/powerpoint/2010/main" val="3705053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EE3A81EE-5FD1-4B48-A106-975DE1AE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F678C595-2397-244E-B745-A6F419653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It only takes about 5 days after encountering foreign antigen, for a primary focus to appear in lymph nodes.</a:t>
            </a:r>
          </a:p>
        </p:txBody>
      </p:sp>
    </p:spTree>
    <p:extLst>
      <p:ext uri="{BB962C8B-B14F-4D97-AF65-F5344CB8AC3E}">
        <p14:creationId xmlns:p14="http://schemas.microsoft.com/office/powerpoint/2010/main" val="54766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10_10_01">
            <a:extLst>
              <a:ext uri="{FF2B5EF4-FFF2-40B4-BE49-F238E27FC236}">
                <a16:creationId xmlns:a16="http://schemas.microsoft.com/office/drawing/2014/main" id="{690A91C5-340F-B040-89ED-1FF20A1D6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79400"/>
            <a:ext cx="6069013" cy="63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110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figure_10_10_02">
            <a:extLst>
              <a:ext uri="{FF2B5EF4-FFF2-40B4-BE49-F238E27FC236}">
                <a16:creationId xmlns:a16="http://schemas.microsoft.com/office/drawing/2014/main" id="{8B64539B-FD1E-2A46-8EF4-6EB6AC1F8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69875"/>
            <a:ext cx="4194175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88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figure_10_10_03">
            <a:extLst>
              <a:ext uri="{FF2B5EF4-FFF2-40B4-BE49-F238E27FC236}">
                <a16:creationId xmlns:a16="http://schemas.microsoft.com/office/drawing/2014/main" id="{6A610140-07DD-FC4F-B880-5986A0650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69875"/>
            <a:ext cx="4194175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974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 descr="figure_10_10_04">
            <a:extLst>
              <a:ext uri="{FF2B5EF4-FFF2-40B4-BE49-F238E27FC236}">
                <a16:creationId xmlns:a16="http://schemas.microsoft.com/office/drawing/2014/main" id="{312341BF-A2BA-F345-945D-F245C5F95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269875"/>
            <a:ext cx="4194175" cy="631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685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0AA48B48-14C4-5146-934C-9BFC4278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18586B20-DA13-C94E-9FAB-0D0EC3C5D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Remember how hard B-cells work to become part of our lymphocyte repertoire?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They continue to try to improve after activation…recall secondary diversification?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A B-cell in the germinal center will undergo those random mutations in the V-region gene segments.</a:t>
            </a:r>
          </a:p>
        </p:txBody>
      </p:sp>
    </p:spTree>
    <p:extLst>
      <p:ext uri="{BB962C8B-B14F-4D97-AF65-F5344CB8AC3E}">
        <p14:creationId xmlns:p14="http://schemas.microsoft.com/office/powerpoint/2010/main" val="186451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D8F9-2082-014E-9BF6-960A2906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Final exam Monday May 11</a:t>
            </a:r>
            <a:r>
              <a:rPr lang="en-US" altLang="en-US" sz="3200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sz="3200" dirty="0">
                <a:ea typeface="ＭＳ Ｐゴシック" panose="020B0600070205080204" pitchFamily="34" charset="-128"/>
              </a:rPr>
              <a:t> 8:00-10:00 am.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82593-790B-F04E-8A75-74491A1C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guided with regard to the cumulative content to prepare for. </a:t>
            </a:r>
          </a:p>
          <a:p>
            <a:endParaRPr lang="en-US" dirty="0"/>
          </a:p>
          <a:p>
            <a:r>
              <a:rPr lang="en-US" dirty="0"/>
              <a:t>Will likely be one question related to an immune response from beginning to end.</a:t>
            </a:r>
          </a:p>
        </p:txBody>
      </p:sp>
    </p:spTree>
    <p:extLst>
      <p:ext uri="{BB962C8B-B14F-4D97-AF65-F5344CB8AC3E}">
        <p14:creationId xmlns:p14="http://schemas.microsoft.com/office/powerpoint/2010/main" val="2130651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6435ACB1-10FA-6C4F-B348-325930F1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Somatic Hypermutation</a:t>
            </a:r>
          </a:p>
        </p:txBody>
      </p:sp>
      <p:pic>
        <p:nvPicPr>
          <p:cNvPr id="5" name="Picture 2" descr="figure_10_13_01">
            <a:extLst>
              <a:ext uri="{FF2B5EF4-FFF2-40B4-BE49-F238E27FC236}">
                <a16:creationId xmlns:a16="http://schemas.microsoft.com/office/drawing/2014/main" id="{8615FD30-29C0-7441-80BE-47192F257E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05" r="-42705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942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ure_10_13_02">
            <a:extLst>
              <a:ext uri="{FF2B5EF4-FFF2-40B4-BE49-F238E27FC236}">
                <a16:creationId xmlns:a16="http://schemas.microsoft.com/office/drawing/2014/main" id="{CB9B55CB-5F6D-9B40-B0EF-52561399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79400"/>
            <a:ext cx="6672263" cy="63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875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9FAE6DAF-D6C8-9F47-A927-2AEB3459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4BEED645-6A84-EC4F-8A41-274202C65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process is also known as affinity maturation and insures that only the best B-cells persist in a B-cell humoral response.</a:t>
            </a:r>
          </a:p>
        </p:txBody>
      </p:sp>
    </p:spTree>
    <p:extLst>
      <p:ext uri="{BB962C8B-B14F-4D97-AF65-F5344CB8AC3E}">
        <p14:creationId xmlns:p14="http://schemas.microsoft.com/office/powerpoint/2010/main" val="3211396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B96A5019-6755-3A4B-A921-50ED36F2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2EA2EF44-042E-264C-A8DA-2E0CCCAF6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B-cells will also undergo </a:t>
            </a:r>
            <a:r>
              <a:rPr lang="en-US" altLang="en-US" u="sng"/>
              <a:t>isotype class switch </a:t>
            </a:r>
            <a:r>
              <a:rPr lang="en-US" altLang="en-US"/>
              <a:t>which allows production of antibodies with different effector functions.</a:t>
            </a:r>
          </a:p>
          <a:p>
            <a:endParaRPr lang="en-US" altLang="en-US"/>
          </a:p>
          <a:p>
            <a:r>
              <a:rPr lang="en-US" altLang="en-US"/>
              <a:t>As discussed following questions last time, isotype switch is driven by signal transduction (not a random event like V-D-J segment rearrangement)</a:t>
            </a:r>
          </a:p>
        </p:txBody>
      </p:sp>
    </p:spTree>
    <p:extLst>
      <p:ext uri="{BB962C8B-B14F-4D97-AF65-F5344CB8AC3E}">
        <p14:creationId xmlns:p14="http://schemas.microsoft.com/office/powerpoint/2010/main" val="2651285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35453BA8-575E-0B4B-BE29-41C653F2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2685D731-2C61-3648-AB1B-83C295753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major player in signaling isotype switch is the CD40 ligand on the TH cell.</a:t>
            </a:r>
          </a:p>
          <a:p>
            <a:endParaRPr lang="en-US" altLang="en-US"/>
          </a:p>
          <a:p>
            <a:r>
              <a:rPr lang="en-US" altLang="en-US"/>
              <a:t>In addition, specific cytokines trigger specific switches,</a:t>
            </a:r>
          </a:p>
          <a:p>
            <a:endParaRPr lang="en-US" altLang="en-US"/>
          </a:p>
          <a:p>
            <a:r>
              <a:rPr lang="en-US" altLang="en-US"/>
              <a:t>(Isotype switch absolutely requires helper T-cells) </a:t>
            </a:r>
          </a:p>
        </p:txBody>
      </p:sp>
    </p:spTree>
    <p:extLst>
      <p:ext uri="{BB962C8B-B14F-4D97-AF65-F5344CB8AC3E}">
        <p14:creationId xmlns:p14="http://schemas.microsoft.com/office/powerpoint/2010/main" val="15588541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_10_15">
            <a:extLst>
              <a:ext uri="{FF2B5EF4-FFF2-40B4-BE49-F238E27FC236}">
                <a16:creationId xmlns:a16="http://schemas.microsoft.com/office/drawing/2014/main" id="{EF062761-93A3-3849-8DF6-6E43C8A7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6200"/>
            <a:ext cx="853122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77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833E-82D1-AB4B-B3E1-162029F5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Where were we?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2FEC-897F-2848-B8C7-0D5ED27E6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5562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had wrapped up T-cell activation and effector mechanisms.</a:t>
            </a:r>
          </a:p>
          <a:p>
            <a:pPr marL="0" indent="0">
              <a:buNone/>
            </a:pPr>
            <a:r>
              <a:rPr lang="en-US" dirty="0"/>
              <a:t>	Ended with some info on </a:t>
            </a:r>
            <a:r>
              <a:rPr lang="en-US" dirty="0" err="1"/>
              <a:t>T</a:t>
            </a:r>
            <a:r>
              <a:rPr lang="en-US" baseline="-25000" dirty="0" err="1"/>
              <a:t>reg</a:t>
            </a:r>
            <a:r>
              <a:rPr lang="en-US" dirty="0"/>
              <a:t> cells.  They are essential for a controlled immune response, but limit the host response to cancer cells.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Immune checkpoint inhibitors are proving effective in keeping T-cells on the job of killing cancer cells!</a:t>
            </a:r>
          </a:p>
        </p:txBody>
      </p:sp>
    </p:spTree>
    <p:extLst>
      <p:ext uri="{BB962C8B-B14F-4D97-AF65-F5344CB8AC3E}">
        <p14:creationId xmlns:p14="http://schemas.microsoft.com/office/powerpoint/2010/main" val="153352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844D282-049C-514C-B04D-670C23C8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</a:t>
            </a:r>
            <a:r>
              <a:rPr lang="en-US" altLang="en-US" baseline="-25000"/>
              <a:t>reg</a:t>
            </a:r>
            <a:r>
              <a:rPr lang="en-US" altLang="en-US"/>
              <a:t> cells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9355727E-A244-C249-BC61-D1443CE40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their role?  How do they work?</a:t>
            </a:r>
          </a:p>
        </p:txBody>
      </p:sp>
    </p:spTree>
    <p:extLst>
      <p:ext uri="{BB962C8B-B14F-4D97-AF65-F5344CB8AC3E}">
        <p14:creationId xmlns:p14="http://schemas.microsoft.com/office/powerpoint/2010/main" val="237939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328A006-E684-2C42-BA7F-27B3C315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They can keep APCs from being good at activating T-cells…</a:t>
            </a:r>
          </a:p>
        </p:txBody>
      </p:sp>
      <p:pic>
        <p:nvPicPr>
          <p:cNvPr id="30722" name="Picture 1" descr="page3image1576">
            <a:extLst>
              <a:ext uri="{FF2B5EF4-FFF2-40B4-BE49-F238E27FC236}">
                <a16:creationId xmlns:a16="http://schemas.microsoft.com/office/drawing/2014/main" id="{1B43597A-DD70-B447-AB20-B4BC0644B2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5800" y="1600200"/>
            <a:ext cx="52324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37507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454CAA4-A58A-644C-B996-B5EADDB1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9B284153-6983-764C-AD0D-64F7E718B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</a:t>
            </a:r>
            <a:r>
              <a:rPr lang="en-US" altLang="en-US" baseline="-25000"/>
              <a:t>regs</a:t>
            </a:r>
            <a:r>
              <a:rPr lang="en-US" altLang="en-US"/>
              <a:t> secrete cytokines (IL-10 and TGF-</a:t>
            </a:r>
            <a:r>
              <a:rPr lang="en-US" altLang="en-US">
                <a:latin typeface="Symbol" pitchFamily="2" charset="2"/>
              </a:rPr>
              <a:t>b</a:t>
            </a:r>
            <a:r>
              <a:rPr lang="en-US" altLang="en-US"/>
              <a:t>) that also prevent differentiation of certain types of T-cells.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2800"/>
              <a:t>Figure 9.34 and</a:t>
            </a: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C6991391-65E3-2046-9DB7-74AA7364F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46863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44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79296450-51C6-CE4A-9BAF-EC0E09A1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E18CE55E-2E5A-E541-90B8-A9692F842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One important discovery we have learned about a while back, is that cancer cells evolve features of T</a:t>
            </a:r>
            <a:r>
              <a:rPr lang="en-US" altLang="en-US" baseline="-25000"/>
              <a:t>regs</a:t>
            </a:r>
            <a:r>
              <a:rPr lang="en-US" altLang="en-US"/>
              <a:t> that allow them to shut down the activity of T-cells with specificity for tumor antigens.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4839B93B-EB8D-5D49-81D7-CB73B7A11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05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9344</TotalTime>
  <Words>1010</Words>
  <Application>Microsoft Macintosh PowerPoint</Application>
  <PresentationFormat>On-screen Show (4:3)</PresentationFormat>
  <Paragraphs>134</Paragraphs>
  <Slides>45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Symbol</vt:lpstr>
      <vt:lpstr>Office Theme</vt:lpstr>
      <vt:lpstr>Immunology Biol 465 Minot State University Spring 2020</vt:lpstr>
      <vt:lpstr>Lecture 32 For April 27th  , 2020</vt:lpstr>
      <vt:lpstr>Reminder…2 weeks from today.</vt:lpstr>
      <vt:lpstr>Final exam Monday May 11th 8:00-10:00 am. </vt:lpstr>
      <vt:lpstr>Where were we? </vt:lpstr>
      <vt:lpstr>Treg cells</vt:lpstr>
      <vt:lpstr>They can keep APCs from being good at activating T-cells…</vt:lpstr>
      <vt:lpstr>PowerPoint Presentation</vt:lpstr>
      <vt:lpstr>PowerPoint Presentation</vt:lpstr>
      <vt:lpstr>(See figure in chapter 9)</vt:lpstr>
      <vt:lpstr>PowerPoint Presentation</vt:lpstr>
      <vt:lpstr>Checkpoint blockade therapies</vt:lpstr>
      <vt:lpstr>Moving on!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Applying scientific discovery…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 and T-cells are located in adjacent compartments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Somatic Hypermutation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Minot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Biol 465 Minot State University</dc:title>
  <dc:creator>Heidi Super</dc:creator>
  <cp:lastModifiedBy>Super, Heidi</cp:lastModifiedBy>
  <cp:revision>208</cp:revision>
  <cp:lastPrinted>2020-02-13T22:40:01Z</cp:lastPrinted>
  <dcterms:created xsi:type="dcterms:W3CDTF">2011-07-31T16:33:39Z</dcterms:created>
  <dcterms:modified xsi:type="dcterms:W3CDTF">2020-04-27T11:55:37Z</dcterms:modified>
</cp:coreProperties>
</file>